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75" r:id="rId3"/>
    <p:sldId id="293" r:id="rId4"/>
    <p:sldId id="294" r:id="rId5"/>
    <p:sldId id="295" r:id="rId6"/>
    <p:sldId id="296" r:id="rId7"/>
    <p:sldId id="297" r:id="rId8"/>
    <p:sldId id="298" r:id="rId9"/>
    <p:sldId id="312" r:id="rId10"/>
    <p:sldId id="299" r:id="rId11"/>
    <p:sldId id="300" r:id="rId12"/>
    <p:sldId id="303" r:id="rId13"/>
    <p:sldId id="301" r:id="rId14"/>
    <p:sldId id="302" r:id="rId15"/>
    <p:sldId id="304" r:id="rId16"/>
    <p:sldId id="305" r:id="rId17"/>
    <p:sldId id="306" r:id="rId18"/>
    <p:sldId id="307" r:id="rId19"/>
    <p:sldId id="309" r:id="rId20"/>
    <p:sldId id="30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9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797b864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797b864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01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086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Modeling Visuo-Spatial Sketchpad of Working Memory and Long-Term Memory of Human Brain Through Spiking Neural Networks (SNN)</a:t>
            </a:r>
            <a:endParaRPr sz="36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96761" y="3636335"/>
            <a:ext cx="8520600" cy="12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Amod</a:t>
            </a:r>
            <a:r>
              <a:rPr lang="en-US" dirty="0"/>
              <a:t> Holla (4</a:t>
            </a:r>
            <a:r>
              <a:rPr lang="en-US" baseline="30000" dirty="0"/>
              <a:t>th</a:t>
            </a:r>
            <a:r>
              <a:rPr lang="en-US" dirty="0"/>
              <a:t> year BTech student, EE, IIT Delhi)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Co-supervised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Prof Sumeet Agarwal (EE, IIT Delhi)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Prof Debanjan Bhowmik (EE, IIT Bombay)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9AF5-4472-F95D-2CF6-90517BBE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 Neuron – Circuit Design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2300A-8733-0CCF-1F39-60622214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53" y="1017725"/>
            <a:ext cx="4652448" cy="3704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2C5D5-B683-677E-E785-3B87200C757D}"/>
              </a:ext>
            </a:extLst>
          </p:cNvPr>
          <p:cNvSpPr txBox="1"/>
          <p:nvPr/>
        </p:nvSpPr>
        <p:spPr>
          <a:xfrm>
            <a:off x="6061203" y="2094696"/>
            <a:ext cx="2427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Adjustable pulse width, threshold potential, peak potential, refractory period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08344-3229-D938-95B0-287EDA02C17B}"/>
              </a:ext>
            </a:extLst>
          </p:cNvPr>
          <p:cNvSpPr txBox="1"/>
          <p:nvPr/>
        </p:nvSpPr>
        <p:spPr>
          <a:xfrm>
            <a:off x="5304864" y="4491151"/>
            <a:ext cx="383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/>
                </a:solidFill>
              </a:rPr>
              <a:t>Chiara </a:t>
            </a:r>
            <a:r>
              <a:rPr lang="en-IN" sz="1200" dirty="0" err="1">
                <a:solidFill>
                  <a:schemeClr val="bg2"/>
                </a:solidFill>
              </a:rPr>
              <a:t>Bartolozzi</a:t>
            </a:r>
            <a:r>
              <a:rPr lang="en-IN" sz="1200" dirty="0">
                <a:solidFill>
                  <a:schemeClr val="bg2"/>
                </a:solidFill>
              </a:rPr>
              <a:t> and Giacomo </a:t>
            </a:r>
            <a:r>
              <a:rPr lang="en-IN" sz="1200" dirty="0" err="1">
                <a:solidFill>
                  <a:schemeClr val="bg2"/>
                </a:solidFill>
              </a:rPr>
              <a:t>Indiveri</a:t>
            </a:r>
            <a:r>
              <a:rPr lang="en-IN" sz="1200" dirty="0">
                <a:solidFill>
                  <a:schemeClr val="bg2"/>
                </a:solidFill>
              </a:rPr>
              <a:t>, Neural Computation 19, 10 (2007), 2581–2603.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2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44D6-6B10-FDE2-EE72-3D13D3B1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 Neuron – Simulation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05318-1F1F-0964-AC95-97CE8637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1244778"/>
            <a:ext cx="3541732" cy="2653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CA471-B8C6-75F5-6D94-A6CE5BF56EC3}"/>
              </a:ext>
            </a:extLst>
          </p:cNvPr>
          <p:cNvSpPr txBox="1"/>
          <p:nvPr/>
        </p:nvSpPr>
        <p:spPr>
          <a:xfrm>
            <a:off x="1167617" y="4010116"/>
            <a:ext cx="2586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current: 10nA</a:t>
            </a:r>
          </a:p>
          <a:p>
            <a:r>
              <a:rPr lang="en-US" dirty="0"/>
              <a:t>Threshold Voltage: 90mV</a:t>
            </a:r>
          </a:p>
          <a:p>
            <a:r>
              <a:rPr lang="en-US" dirty="0"/>
              <a:t>Refractory Period: 8us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EFE945-BECA-AB48-41DF-EB52E9D4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823" y="1244778"/>
            <a:ext cx="3677800" cy="2653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FC5FB-5728-112F-5065-9C30533F1CFC}"/>
              </a:ext>
            </a:extLst>
          </p:cNvPr>
          <p:cNvSpPr txBox="1"/>
          <p:nvPr/>
        </p:nvSpPr>
        <p:spPr>
          <a:xfrm>
            <a:off x="6222609" y="4125775"/>
            <a:ext cx="1753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Pulse width: 200ns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885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DD36-A2CE-9A23-7A66-A9DE8457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Layout of the Talk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DA93-5270-2BCD-9338-785EE5A9C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r>
              <a:rPr lang="en-US" dirty="0"/>
              <a:t>Improving Retention Time of the Working Memory using a Feedback Path</a:t>
            </a:r>
          </a:p>
          <a:p>
            <a:r>
              <a:rPr lang="en-US" dirty="0"/>
              <a:t>Circuit Design and Simulation – LIF neuron</a:t>
            </a:r>
          </a:p>
          <a:p>
            <a:r>
              <a:rPr lang="en-US" u="sng" dirty="0"/>
              <a:t>Circuit Design and Simulation – Tempotron Synapse</a:t>
            </a:r>
          </a:p>
          <a:p>
            <a:r>
              <a:rPr lang="en-US" dirty="0"/>
              <a:t>Circuit Design – Crossbar Arrays for the Overall System</a:t>
            </a:r>
          </a:p>
          <a:p>
            <a:r>
              <a:rPr lang="en-IN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23130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C6F5-08AA-73D4-A383-AD0E2605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Tempotron Circuit - Design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65C75-1658-09F0-F2D5-CDB7215C1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966823"/>
            <a:ext cx="6962661" cy="417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52550-76B8-9C87-ACBC-55FD13231853}"/>
              </a:ext>
            </a:extLst>
          </p:cNvPr>
          <p:cNvSpPr txBox="1"/>
          <p:nvPr/>
        </p:nvSpPr>
        <p:spPr>
          <a:xfrm>
            <a:off x="311699" y="4467642"/>
            <a:ext cx="383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/>
                </a:solidFill>
              </a:rPr>
              <a:t>Chiara </a:t>
            </a:r>
            <a:r>
              <a:rPr lang="en-IN" sz="1200" dirty="0" err="1">
                <a:solidFill>
                  <a:schemeClr val="bg2"/>
                </a:solidFill>
              </a:rPr>
              <a:t>Bartolozzi</a:t>
            </a:r>
            <a:r>
              <a:rPr lang="en-IN" sz="1200" dirty="0">
                <a:solidFill>
                  <a:schemeClr val="bg2"/>
                </a:solidFill>
              </a:rPr>
              <a:t> and Giacomo </a:t>
            </a:r>
            <a:r>
              <a:rPr lang="en-IN" sz="1200" dirty="0" err="1">
                <a:solidFill>
                  <a:schemeClr val="bg2"/>
                </a:solidFill>
              </a:rPr>
              <a:t>Indiveri</a:t>
            </a:r>
            <a:r>
              <a:rPr lang="en-IN" sz="1200" dirty="0">
                <a:solidFill>
                  <a:schemeClr val="bg2"/>
                </a:solidFill>
              </a:rPr>
              <a:t>, Neural Computation 19, 10 (2007), 2581–2603.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7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A131-90C1-5622-91AE-57A77E1E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Tempotron Circuit - Simulation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BE6E9-E9C0-CE6F-3835-2775CA3E7EFA}"/>
              </a:ext>
            </a:extLst>
          </p:cNvPr>
          <p:cNvSpPr txBox="1"/>
          <p:nvPr/>
        </p:nvSpPr>
        <p:spPr>
          <a:xfrm>
            <a:off x="6251633" y="3498146"/>
            <a:ext cx="1969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𝝉</a:t>
            </a:r>
            <a:r>
              <a:rPr lang="en-IN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I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7us</a:t>
            </a:r>
          </a:p>
          <a:p>
            <a:r>
              <a:rPr lang="en-I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𝝉</a:t>
            </a:r>
            <a:r>
              <a:rPr lang="en-IN" sz="1200" b="1" dirty="0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en-I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2.5us</a:t>
            </a:r>
          </a:p>
          <a:p>
            <a:endParaRPr lang="en-IN" sz="2400" b="1" i="0" dirty="0">
              <a:solidFill>
                <a:srgbClr val="202122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47AB6D-2D60-1BF4-8324-54405B07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1136276"/>
            <a:ext cx="4956200" cy="36943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E457A8-7E37-100C-F928-73BE345DE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931" y="2983468"/>
            <a:ext cx="2631398" cy="34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A60A0-FB7F-2A0D-12B6-BFF030C1F8E9}"/>
              </a:ext>
            </a:extLst>
          </p:cNvPr>
          <p:cNvSpPr txBox="1"/>
          <p:nvPr/>
        </p:nvSpPr>
        <p:spPr>
          <a:xfrm>
            <a:off x="504265" y="1064789"/>
            <a:ext cx="47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(a)</a:t>
            </a:r>
            <a:endParaRPr lang="en-IN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DEBAD-4897-65C1-F800-1AB3E31D3D70}"/>
              </a:ext>
            </a:extLst>
          </p:cNvPr>
          <p:cNvSpPr txBox="1"/>
          <p:nvPr/>
        </p:nvSpPr>
        <p:spPr>
          <a:xfrm>
            <a:off x="519345" y="2614136"/>
            <a:ext cx="47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(b)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21941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DD36-A2CE-9A23-7A66-A9DE8457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Layout of the Talk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DA93-5270-2BCD-9338-785EE5A9C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r>
              <a:rPr lang="en-US" dirty="0"/>
              <a:t>Improving Retention Time of the Working Memory using a Feedback Path</a:t>
            </a:r>
          </a:p>
          <a:p>
            <a:r>
              <a:rPr lang="en-US" dirty="0"/>
              <a:t>Circuit Design and Simulation – LIF neuron</a:t>
            </a:r>
          </a:p>
          <a:p>
            <a:r>
              <a:rPr lang="en-US" dirty="0"/>
              <a:t>Circuit Design and Simulation – Tempotron Synapse</a:t>
            </a:r>
          </a:p>
          <a:p>
            <a:r>
              <a:rPr lang="en-US" u="sng" dirty="0"/>
              <a:t>Circuit Design – Crossbar Arrays for the Overall System</a:t>
            </a:r>
          </a:p>
          <a:p>
            <a:r>
              <a:rPr lang="en-IN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78545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E627-66A1-787D-48BF-CFC41BEB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System Design – Weight to Conductance Mapping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AFDBF-1A40-D9B3-64D6-13F4E3DB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of synaptic conductance of a spintronic device: 166S-332S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Range of synaptic weight of our design: 0-900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Linear mapping between the two: w = 900(332g – 1)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Tempotron Current Equation as per our design: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Tempotron Current Equation as per the circuit design: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A9247A-8084-92A5-978A-F022449C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12" y="3207123"/>
            <a:ext cx="1899930" cy="21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1786C-94D7-792E-23E4-AB78937575BC}"/>
              </a:ext>
            </a:extLst>
          </p:cNvPr>
          <p:cNvSpPr txBox="1"/>
          <p:nvPr/>
        </p:nvSpPr>
        <p:spPr>
          <a:xfrm>
            <a:off x="4118163" y="4146346"/>
            <a:ext cx="2131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(Synaptic term + offset)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7E20CA-4BBB-BFB9-E042-EA9774EF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11" y="4190696"/>
            <a:ext cx="279082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6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454C-1219-1C22-0BE6-816383F7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System Design – Fully Connected Nodes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1274D-CB38-3BB8-F3E4-5177E7A2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2" y="1017725"/>
            <a:ext cx="6385956" cy="40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2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7B55-488D-73A3-0675-AF469B98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System Design – One to One Nodes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70181-1A9C-CC2B-4568-110AEDE9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67" y="960073"/>
            <a:ext cx="6227466" cy="400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85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DD36-A2CE-9A23-7A66-A9DE8457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Layout of the Talk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DA93-5270-2BCD-9338-785EE5A9C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r>
              <a:rPr lang="en-US" dirty="0"/>
              <a:t>Improving Retention Time of the Working Memory using a Feedback Path</a:t>
            </a:r>
          </a:p>
          <a:p>
            <a:r>
              <a:rPr lang="en-US" dirty="0"/>
              <a:t>Circuit Design and Simulation – LIF neuron</a:t>
            </a:r>
          </a:p>
          <a:p>
            <a:r>
              <a:rPr lang="en-US" dirty="0"/>
              <a:t>Circuit Design and Simulation – Tempotron Synapse</a:t>
            </a:r>
          </a:p>
          <a:p>
            <a:r>
              <a:rPr lang="en-US" dirty="0"/>
              <a:t>Circuit Design – Crossbar Arrays for the Overall System</a:t>
            </a:r>
          </a:p>
          <a:p>
            <a:r>
              <a:rPr lang="en-IN" u="sng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73171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DD36-A2CE-9A23-7A66-A9DE8457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Layout of the Talk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DA93-5270-2BCD-9338-785EE5A9C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Recap</a:t>
            </a:r>
          </a:p>
          <a:p>
            <a:r>
              <a:rPr lang="en-US" dirty="0"/>
              <a:t>Improving Retention Time of the Working Memory using a Feedback Path</a:t>
            </a:r>
          </a:p>
          <a:p>
            <a:r>
              <a:rPr lang="en-US" dirty="0"/>
              <a:t>Circuit Design and Simulation – LIF neuron</a:t>
            </a:r>
          </a:p>
          <a:p>
            <a:r>
              <a:rPr lang="en-US" dirty="0"/>
              <a:t>Circuit Design and Simulation – Tempotron Synapse</a:t>
            </a:r>
          </a:p>
          <a:p>
            <a:r>
              <a:rPr lang="en-US" dirty="0"/>
              <a:t>Circuit Design – Crossbar Array for the Overall System</a:t>
            </a:r>
          </a:p>
          <a:p>
            <a:r>
              <a:rPr lang="en-IN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41089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094D-8D90-57A0-1220-48821679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and Future Work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46FE1-1DAE-91BB-DD98-B06247BC8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440640"/>
            <a:ext cx="8520600" cy="2390451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1500" b="1" u="sng" dirty="0"/>
              <a:t>Future Work</a:t>
            </a:r>
          </a:p>
          <a:p>
            <a:pPr marL="114300" indent="0">
              <a:buNone/>
            </a:pPr>
            <a:endParaRPr lang="en-US" sz="1500" dirty="0"/>
          </a:p>
          <a:p>
            <a:r>
              <a:rPr lang="en-US" sz="1500" dirty="0"/>
              <a:t>The circuit simulation needs to be expanded to the entire WM-SNN system.</a:t>
            </a:r>
          </a:p>
          <a:p>
            <a:pPr marL="114300" indent="0">
              <a:buNone/>
            </a:pPr>
            <a:endParaRPr lang="en-US" sz="1500" dirty="0"/>
          </a:p>
          <a:p>
            <a:r>
              <a:rPr lang="en-US" sz="1500" dirty="0"/>
              <a:t>Integration of emerging NVM characteristics (RRAM, PCM, spintronics) in the form of </a:t>
            </a:r>
            <a:r>
              <a:rPr lang="en-US" sz="1500" dirty="0" err="1"/>
              <a:t>VerilogA</a:t>
            </a:r>
            <a:r>
              <a:rPr lang="en-US" sz="1500" dirty="0"/>
              <a:t> models in the simulation.</a:t>
            </a:r>
          </a:p>
          <a:p>
            <a:endParaRPr lang="en-US" sz="1500" dirty="0"/>
          </a:p>
          <a:p>
            <a:r>
              <a:rPr lang="en-US" sz="1500" dirty="0"/>
              <a:t>Implementation of STDP in the existing crossbar array.</a:t>
            </a:r>
          </a:p>
          <a:p>
            <a:endParaRPr lang="en-US" sz="1500" dirty="0"/>
          </a:p>
          <a:p>
            <a:r>
              <a:rPr lang="en-US" sz="1500" dirty="0"/>
              <a:t>Recreation of the retention, recapitulation, and interference experiments on the circuit model.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DB44B-B921-D1C3-441D-DFE11822B328}"/>
              </a:ext>
            </a:extLst>
          </p:cNvPr>
          <p:cNvSpPr txBox="1"/>
          <p:nvPr/>
        </p:nvSpPr>
        <p:spPr>
          <a:xfrm>
            <a:off x="684592" y="1017725"/>
            <a:ext cx="7886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this BTP, the entire SNN-WM system was formulated, and the phenomena of retention, recapitulation, and interference were observed on SNNs simulated in Python. In addition, the entire SNN-WM circuit was designed, and the individual constituents and a small 3x3 subset of the crossbar array were simulated using </a:t>
            </a:r>
            <a:r>
              <a:rPr lang="en-US" sz="1600" dirty="0" err="1"/>
              <a:t>LTSpice</a:t>
            </a:r>
            <a:r>
              <a:rPr lang="en-US" sz="1600" dirty="0"/>
              <a:t>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4035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7C1F-A171-51DA-3E86-E7A0DE6D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– Visual Memory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BA4EA-9099-D6E0-9EA0-ADC093F4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1017725"/>
            <a:ext cx="6958853" cy="379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3322F-07CB-232C-C68C-51B476BB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– Retention, Recapitulation, Interference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ADC20-8830-F76D-9706-C738BD99B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Above visual memory schematic and following experiments were simulated using a high level programming language (Python) and relevant libraries (Brian2) </a:t>
            </a:r>
          </a:p>
          <a:p>
            <a:r>
              <a:rPr lang="en-US" dirty="0"/>
              <a:t>Retention: Applied image input to the sensory memory neurons, checked retention capability of working memory neurons.</a:t>
            </a:r>
          </a:p>
          <a:p>
            <a:r>
              <a:rPr lang="en-US" dirty="0"/>
              <a:t>Recapitulation: Activated a second layer neuron of the long-term memory, and observed the firing pattern of working memory neurons</a:t>
            </a:r>
          </a:p>
          <a:p>
            <a:r>
              <a:rPr lang="en-US" dirty="0"/>
              <a:t>Interference: Applied image input to sensory memory neurons and activated one of the second layer neurons of the long-term memory at the same time, and observed firing patterns of the working memory.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82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DD36-A2CE-9A23-7A66-A9DE8457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Layout of the Talk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DA93-5270-2BCD-9338-785EE5A9C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r>
              <a:rPr lang="en-US" u="sng" dirty="0"/>
              <a:t>Improving Retention Time of the Working Memory using a Feedback Path</a:t>
            </a:r>
          </a:p>
          <a:p>
            <a:r>
              <a:rPr lang="en-US" dirty="0"/>
              <a:t>Circuit Design and Simulation – LIF neuron</a:t>
            </a:r>
          </a:p>
          <a:p>
            <a:r>
              <a:rPr lang="en-US" dirty="0"/>
              <a:t>Circuit Design and Simulation – Tempotron Synapse</a:t>
            </a:r>
          </a:p>
          <a:p>
            <a:r>
              <a:rPr lang="en-US" dirty="0"/>
              <a:t>Circuit Design – Crossbar Arrays for the Overall System</a:t>
            </a:r>
          </a:p>
          <a:p>
            <a:r>
              <a:rPr lang="en-IN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46169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524-5EC4-1690-9B12-E7D8E823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Feedback Path – Working Memory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C32BE-0E50-5047-9F65-ACA4C4CD8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9" b="38040"/>
          <a:stretch/>
        </p:blipFill>
        <p:spPr>
          <a:xfrm>
            <a:off x="1861368" y="1017725"/>
            <a:ext cx="5421263" cy="38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Retention – With Feedback </a:t>
            </a:r>
            <a:endParaRPr dirty="0"/>
          </a:p>
        </p:txBody>
      </p:sp>
      <p:sp>
        <p:nvSpPr>
          <p:cNvPr id="150" name="Google Shape;150;p26"/>
          <p:cNvSpPr txBox="1"/>
          <p:nvPr/>
        </p:nvSpPr>
        <p:spPr>
          <a:xfrm>
            <a:off x="311700" y="921181"/>
            <a:ext cx="8899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Apply a single input between t=0 and t=110us. Input is switched off after that. Excitations are viewed in working memory (2 intervals: 0-110us and 110-220us). Note: </a:t>
            </a:r>
            <a:r>
              <a:rPr lang="en" sz="1800" b="1" dirty="0">
                <a:solidFill>
                  <a:schemeClr val="dk2"/>
                </a:solidFill>
              </a:rPr>
              <a:t>The stimulus is applied till t = 11s of the video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" name="Google Shape;164;p27">
            <a:extLst>
              <a:ext uri="{FF2B5EF4-FFF2-40B4-BE49-F238E27FC236}">
                <a16:creationId xmlns:a16="http://schemas.microsoft.com/office/drawing/2014/main" id="{2B4B47C7-FAEE-CED9-B840-6590A6B99F68}"/>
              </a:ext>
            </a:extLst>
          </p:cNvPr>
          <p:cNvSpPr txBox="1"/>
          <p:nvPr/>
        </p:nvSpPr>
        <p:spPr>
          <a:xfrm>
            <a:off x="4435752" y="2278137"/>
            <a:ext cx="4177748" cy="7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The video is rescaled from us to s for viewing purposes (1us in reality is 1s in the video)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Retention_video_feedback_annot">
            <a:hlinkClick r:id="" action="ppaction://media"/>
            <a:extLst>
              <a:ext uri="{FF2B5EF4-FFF2-40B4-BE49-F238E27FC236}">
                <a16:creationId xmlns:a16="http://schemas.microsoft.com/office/drawing/2014/main" id="{3AF8481A-0A53-3E8E-30D7-2BDA97DEAA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955" y="2225488"/>
            <a:ext cx="2682688" cy="2682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9BE46-15EE-B704-FBC3-2B012717B3F2}"/>
              </a:ext>
            </a:extLst>
          </p:cNvPr>
          <p:cNvSpPr txBox="1"/>
          <p:nvPr/>
        </p:nvSpPr>
        <p:spPr>
          <a:xfrm>
            <a:off x="4437529" y="3449171"/>
            <a:ext cx="4202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Retention time is boosted to 110us (from 30us previously) – The retention period is adjustable as well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193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DD36-A2CE-9A23-7A66-A9DE8457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Layout of the Talk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DA93-5270-2BCD-9338-785EE5A9C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r>
              <a:rPr lang="en-US" dirty="0"/>
              <a:t>Improving Retention Time of the Working Memory using a Feedback Path</a:t>
            </a:r>
          </a:p>
          <a:p>
            <a:r>
              <a:rPr lang="en-US" u="sng" dirty="0"/>
              <a:t>Circuit Design and Simulation – LIF neuron</a:t>
            </a:r>
          </a:p>
          <a:p>
            <a:r>
              <a:rPr lang="en-US" dirty="0"/>
              <a:t>Circuit Design and Simulation – Tempotron Synapse</a:t>
            </a:r>
          </a:p>
          <a:p>
            <a:r>
              <a:rPr lang="en-US" dirty="0"/>
              <a:t>Circuit Design – Crossbar Arrays for the Overall System</a:t>
            </a:r>
          </a:p>
          <a:p>
            <a:r>
              <a:rPr lang="en-IN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2321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1729-E7FE-E674-538E-0BBF67CF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Circuit Design - Motivation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D97B-1DED-B984-F6C5-4DB480261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neuromorphic platform would enable our WM-SNN to process information at biological time scales, in an energy efficient manner.</a:t>
            </a:r>
          </a:p>
          <a:p>
            <a:endParaRPr lang="en-US" dirty="0"/>
          </a:p>
          <a:p>
            <a:r>
              <a:rPr lang="en-US" dirty="0"/>
              <a:t>Possibility for integration with neuromorphic sensor technologies (vision, olfactory, auditory), and make our network multimodal.</a:t>
            </a:r>
          </a:p>
          <a:p>
            <a:endParaRPr lang="en-US" dirty="0"/>
          </a:p>
          <a:p>
            <a:r>
              <a:rPr lang="en-US" dirty="0"/>
              <a:t>Since information is communicated only in the form of spikes/pulses, no need for power hungry A2D, D2A converters that are usually in neuromorphic FCNNs/CNNs.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ED39-7A5A-E834-6491-DE4B859FFBEE}"/>
              </a:ext>
            </a:extLst>
          </p:cNvPr>
          <p:cNvSpPr txBox="1"/>
          <p:nvPr/>
        </p:nvSpPr>
        <p:spPr>
          <a:xfrm>
            <a:off x="5109882" y="454557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/>
                </a:solidFill>
              </a:rPr>
              <a:t>Anup </a:t>
            </a:r>
            <a:r>
              <a:rPr lang="en-IN" sz="1200" dirty="0" err="1">
                <a:solidFill>
                  <a:schemeClr val="bg2"/>
                </a:solidFill>
              </a:rPr>
              <a:t>Vanarse</a:t>
            </a:r>
            <a:r>
              <a:rPr lang="en-IN" sz="1200" dirty="0">
                <a:solidFill>
                  <a:schemeClr val="bg2"/>
                </a:solidFill>
              </a:rPr>
              <a:t>, Adam </a:t>
            </a:r>
            <a:r>
              <a:rPr lang="en-IN" sz="1200" dirty="0" err="1">
                <a:solidFill>
                  <a:schemeClr val="bg2"/>
                </a:solidFill>
              </a:rPr>
              <a:t>Osseiran</a:t>
            </a:r>
            <a:r>
              <a:rPr lang="en-IN" sz="1200" dirty="0">
                <a:solidFill>
                  <a:schemeClr val="bg2"/>
                </a:solidFill>
              </a:rPr>
              <a:t>, and Alexander </a:t>
            </a:r>
            <a:r>
              <a:rPr lang="en-IN" sz="1200" dirty="0" err="1">
                <a:solidFill>
                  <a:schemeClr val="bg2"/>
                </a:solidFill>
              </a:rPr>
              <a:t>Rassau</a:t>
            </a:r>
            <a:r>
              <a:rPr lang="en-IN" sz="1200" dirty="0">
                <a:solidFill>
                  <a:schemeClr val="bg2"/>
                </a:solidFill>
              </a:rPr>
              <a:t>, Frontiers in Neuroscience, Volume 10 (2016) </a:t>
            </a:r>
          </a:p>
        </p:txBody>
      </p:sp>
    </p:spTree>
    <p:extLst>
      <p:ext uri="{BB962C8B-B14F-4D97-AF65-F5344CB8AC3E}">
        <p14:creationId xmlns:p14="http://schemas.microsoft.com/office/powerpoint/2010/main" val="6473930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4262</TotalTime>
  <Words>890</Words>
  <Application>Microsoft Office PowerPoint</Application>
  <PresentationFormat>On-screen Show (16:9)</PresentationFormat>
  <Paragraphs>104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Modeling Visuo-Spatial Sketchpad of Working Memory and Long-Term Memory of Human Brain Through Spiking Neural Networks (SNN)</vt:lpstr>
      <vt:lpstr>Layout of the Talk</vt:lpstr>
      <vt:lpstr>Recap – Visual Memory</vt:lpstr>
      <vt:lpstr>Recap – Retention, Recapitulation, Interference</vt:lpstr>
      <vt:lpstr>Layout of the Talk</vt:lpstr>
      <vt:lpstr>Feedback Path – Working Memory</vt:lpstr>
      <vt:lpstr>Retention – With Feedback </vt:lpstr>
      <vt:lpstr>Layout of the Talk</vt:lpstr>
      <vt:lpstr>Circuit Design - Motivation</vt:lpstr>
      <vt:lpstr>LIF Neuron – Circuit Design</vt:lpstr>
      <vt:lpstr>LIF Neuron – Simulation </vt:lpstr>
      <vt:lpstr>Layout of the Talk</vt:lpstr>
      <vt:lpstr>Tempotron Circuit - Design</vt:lpstr>
      <vt:lpstr>Tempotron Circuit - Simulation</vt:lpstr>
      <vt:lpstr>Layout of the Talk</vt:lpstr>
      <vt:lpstr>Overall System Design – Weight to Conductance Mapping</vt:lpstr>
      <vt:lpstr>Overall System Design – Fully Connected Nodes</vt:lpstr>
      <vt:lpstr>Overall System Design – One to One Nodes</vt:lpstr>
      <vt:lpstr>Layout of the Talk</vt:lpstr>
      <vt:lpstr>Summary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 Visuo-Spatial Sketchpad of Working Memory and Long-Term Memory of Human Brain Through Spiking Neural Networks (SNN)</dc:title>
  <dc:creator>amod holla</dc:creator>
  <cp:lastModifiedBy>amod holla</cp:lastModifiedBy>
  <cp:revision>29</cp:revision>
  <dcterms:modified xsi:type="dcterms:W3CDTF">2024-05-05T14:52:07Z</dcterms:modified>
</cp:coreProperties>
</file>